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15"/>
  </p:notesMasterIdLst>
  <p:sldIdLst>
    <p:sldId id="825" r:id="rId2"/>
    <p:sldId id="816" r:id="rId3"/>
    <p:sldId id="811" r:id="rId4"/>
    <p:sldId id="817" r:id="rId5"/>
    <p:sldId id="812" r:id="rId6"/>
    <p:sldId id="813" r:id="rId7"/>
    <p:sldId id="814" r:id="rId8"/>
    <p:sldId id="818" r:id="rId9"/>
    <p:sldId id="819" r:id="rId10"/>
    <p:sldId id="820" r:id="rId11"/>
    <p:sldId id="822" r:id="rId12"/>
    <p:sldId id="821" r:id="rId13"/>
    <p:sldId id="824" r:id="rId14"/>
  </p:sldIdLst>
  <p:sldSz cx="9906000" cy="6858000" type="A4"/>
  <p:notesSz cx="7099300" cy="10234613"/>
  <p:embeddedFontLst>
    <p:embeddedFont>
      <p:font typeface="Wingdings 3" panose="05040102010807070707" pitchFamily="18" charset="2"/>
      <p:regular r:id="rId16"/>
    </p:embeddedFont>
    <p:embeddedFont>
      <p:font typeface="ＭＳ Ｐゴシック" panose="020B0600070205080204" pitchFamily="34" charset="-128"/>
      <p:regular r:id="rId17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F4C6C"/>
    <a:srgbClr val="6C97AE"/>
    <a:srgbClr val="8B5261"/>
    <a:srgbClr val="B7AD47"/>
    <a:srgbClr val="EB8667"/>
    <a:srgbClr val="BDBEBE"/>
    <a:srgbClr val="97BE0D"/>
    <a:srgbClr val="0FBE0D"/>
    <a:srgbClr val="009A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61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1008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emf"/><Relationship Id="rId4" Type="http://schemas.openxmlformats.org/officeDocument/2006/relationships/image" Target="../media/image4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26. 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err="1">
                <a:ea typeface="ＭＳ Ｐゴシック" charset="-128"/>
              </a:rPr>
              <a:t>MONOPOLverhalten</a:t>
            </a:r>
            <a:r>
              <a:rPr lang="de-DE" altLang="de-DE" dirty="0">
                <a:ea typeface="ＭＳ Ｐゴシック" charset="-128"/>
              </a:rPr>
              <a:t>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8009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2594" y="397719"/>
            <a:ext cx="8695857" cy="344403"/>
          </a:xfrm>
        </p:spPr>
        <p:txBody>
          <a:bodyPr/>
          <a:lstStyle/>
          <a:p>
            <a:r>
              <a:rPr lang="de-DE" dirty="0" smtClean="0"/>
              <a:t>MONOPOLISTISCHE KONKURRENZ – LANGFRISTIGES ERGEBNIS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861391"/>
            <a:ext cx="8697417" cy="5339385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1027"/>
          <p:cNvSpPr>
            <a:spLocks noChangeShapeType="1"/>
          </p:cNvSpPr>
          <p:nvPr/>
        </p:nvSpPr>
        <p:spPr bwMode="auto">
          <a:xfrm flipV="1">
            <a:off x="1204913" y="963613"/>
            <a:ext cx="0" cy="439261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1028"/>
          <p:cNvSpPr>
            <a:spLocks noChangeShapeType="1"/>
          </p:cNvSpPr>
          <p:nvPr/>
        </p:nvSpPr>
        <p:spPr bwMode="auto">
          <a:xfrm>
            <a:off x="1189038" y="5351463"/>
            <a:ext cx="661987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1029"/>
          <p:cNvSpPr>
            <a:spLocks noChangeShapeType="1"/>
          </p:cNvSpPr>
          <p:nvPr/>
        </p:nvSpPr>
        <p:spPr bwMode="auto">
          <a:xfrm>
            <a:off x="1206500" y="2578100"/>
            <a:ext cx="6319838" cy="15875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Freeform 1032"/>
          <p:cNvSpPr>
            <a:spLocks/>
          </p:cNvSpPr>
          <p:nvPr/>
        </p:nvSpPr>
        <p:spPr bwMode="auto">
          <a:xfrm>
            <a:off x="1206500" y="1371600"/>
            <a:ext cx="6045200" cy="3244850"/>
          </a:xfrm>
          <a:custGeom>
            <a:avLst/>
            <a:gdLst>
              <a:gd name="T0" fmla="*/ 0 w 3808"/>
              <a:gd name="T1" fmla="*/ 0 h 2044"/>
              <a:gd name="T2" fmla="*/ 2147483647 w 3808"/>
              <a:gd name="T3" fmla="*/ 2147483647 h 2044"/>
              <a:gd name="T4" fmla="*/ 2147483647 w 3808"/>
              <a:gd name="T5" fmla="*/ 2147483647 h 2044"/>
              <a:gd name="T6" fmla="*/ 2147483647 w 3808"/>
              <a:gd name="T7" fmla="*/ 2147483647 h 2044"/>
              <a:gd name="T8" fmla="*/ 2147483647 w 3808"/>
              <a:gd name="T9" fmla="*/ 2147483647 h 2044"/>
              <a:gd name="T10" fmla="*/ 2147483647 w 3808"/>
              <a:gd name="T11" fmla="*/ 2147483647 h 2044"/>
              <a:gd name="T12" fmla="*/ 2147483647 w 3808"/>
              <a:gd name="T13" fmla="*/ 2147483647 h 2044"/>
              <a:gd name="T14" fmla="*/ 2147483647 w 3808"/>
              <a:gd name="T15" fmla="*/ 2147483647 h 2044"/>
              <a:gd name="T16" fmla="*/ 2147483647 w 3808"/>
              <a:gd name="T17" fmla="*/ 2147483647 h 2044"/>
              <a:gd name="T18" fmla="*/ 2147483647 w 3808"/>
              <a:gd name="T19" fmla="*/ 2147483647 h 204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808"/>
              <a:gd name="T31" fmla="*/ 0 h 2044"/>
              <a:gd name="T32" fmla="*/ 3808 w 3808"/>
              <a:gd name="T33" fmla="*/ 2044 h 204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808" h="2044">
                <a:moveTo>
                  <a:pt x="0" y="0"/>
                </a:moveTo>
                <a:cubicBezTo>
                  <a:pt x="52" y="166"/>
                  <a:pt x="104" y="333"/>
                  <a:pt x="184" y="496"/>
                </a:cubicBezTo>
                <a:cubicBezTo>
                  <a:pt x="264" y="659"/>
                  <a:pt x="345" y="805"/>
                  <a:pt x="480" y="976"/>
                </a:cubicBezTo>
                <a:cubicBezTo>
                  <a:pt x="615" y="1147"/>
                  <a:pt x="817" y="1375"/>
                  <a:pt x="992" y="1520"/>
                </a:cubicBezTo>
                <a:cubicBezTo>
                  <a:pt x="1167" y="1665"/>
                  <a:pt x="1322" y="1763"/>
                  <a:pt x="1528" y="1848"/>
                </a:cubicBezTo>
                <a:cubicBezTo>
                  <a:pt x="1734" y="1933"/>
                  <a:pt x="2019" y="2020"/>
                  <a:pt x="2232" y="2032"/>
                </a:cubicBezTo>
                <a:cubicBezTo>
                  <a:pt x="2445" y="2044"/>
                  <a:pt x="2652" y="1980"/>
                  <a:pt x="2808" y="1920"/>
                </a:cubicBezTo>
                <a:cubicBezTo>
                  <a:pt x="2964" y="1860"/>
                  <a:pt x="3047" y="1797"/>
                  <a:pt x="3168" y="1672"/>
                </a:cubicBezTo>
                <a:cubicBezTo>
                  <a:pt x="3289" y="1547"/>
                  <a:pt x="3429" y="1339"/>
                  <a:pt x="3536" y="1168"/>
                </a:cubicBezTo>
                <a:cubicBezTo>
                  <a:pt x="3643" y="997"/>
                  <a:pt x="3751" y="756"/>
                  <a:pt x="3808" y="648"/>
                </a:cubicBezTo>
              </a:path>
            </a:pathLst>
          </a:custGeom>
          <a:noFill/>
          <a:ln w="38100">
            <a:solidFill>
              <a:srgbClr val="555555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Freeform 1031"/>
          <p:cNvSpPr>
            <a:spLocks/>
          </p:cNvSpPr>
          <p:nvPr/>
        </p:nvSpPr>
        <p:spPr bwMode="auto">
          <a:xfrm>
            <a:off x="1206500" y="1358900"/>
            <a:ext cx="6413500" cy="2393950"/>
          </a:xfrm>
          <a:custGeom>
            <a:avLst/>
            <a:gdLst>
              <a:gd name="T0" fmla="*/ 0 w 4040"/>
              <a:gd name="T1" fmla="*/ 0 h 1508"/>
              <a:gd name="T2" fmla="*/ 2147483647 w 4040"/>
              <a:gd name="T3" fmla="*/ 2147483647 h 1508"/>
              <a:gd name="T4" fmla="*/ 2147483647 w 4040"/>
              <a:gd name="T5" fmla="*/ 2147483647 h 1508"/>
              <a:gd name="T6" fmla="*/ 2147483647 w 4040"/>
              <a:gd name="T7" fmla="*/ 2147483647 h 1508"/>
              <a:gd name="T8" fmla="*/ 2147483647 w 4040"/>
              <a:gd name="T9" fmla="*/ 2147483647 h 1508"/>
              <a:gd name="T10" fmla="*/ 2147483647 w 4040"/>
              <a:gd name="T11" fmla="*/ 2147483647 h 1508"/>
              <a:gd name="T12" fmla="*/ 2147483647 w 4040"/>
              <a:gd name="T13" fmla="*/ 2147483647 h 1508"/>
              <a:gd name="T14" fmla="*/ 2147483647 w 4040"/>
              <a:gd name="T15" fmla="*/ 2147483647 h 150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040"/>
              <a:gd name="T25" fmla="*/ 0 h 1508"/>
              <a:gd name="T26" fmla="*/ 4040 w 4040"/>
              <a:gd name="T27" fmla="*/ 1508 h 150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040" h="1508">
                <a:moveTo>
                  <a:pt x="0" y="0"/>
                </a:moveTo>
                <a:cubicBezTo>
                  <a:pt x="113" y="95"/>
                  <a:pt x="460" y="409"/>
                  <a:pt x="680" y="568"/>
                </a:cubicBezTo>
                <a:cubicBezTo>
                  <a:pt x="900" y="727"/>
                  <a:pt x="1113" y="847"/>
                  <a:pt x="1320" y="952"/>
                </a:cubicBezTo>
                <a:cubicBezTo>
                  <a:pt x="1527" y="1057"/>
                  <a:pt x="1733" y="1131"/>
                  <a:pt x="1920" y="1200"/>
                </a:cubicBezTo>
                <a:cubicBezTo>
                  <a:pt x="2107" y="1269"/>
                  <a:pt x="2245" y="1320"/>
                  <a:pt x="2440" y="1368"/>
                </a:cubicBezTo>
                <a:cubicBezTo>
                  <a:pt x="2635" y="1416"/>
                  <a:pt x="2891" y="1468"/>
                  <a:pt x="3088" y="1488"/>
                </a:cubicBezTo>
                <a:cubicBezTo>
                  <a:pt x="3285" y="1508"/>
                  <a:pt x="3465" y="1500"/>
                  <a:pt x="3624" y="1488"/>
                </a:cubicBezTo>
                <a:cubicBezTo>
                  <a:pt x="3783" y="1476"/>
                  <a:pt x="3953" y="1431"/>
                  <a:pt x="4040" y="1416"/>
                </a:cubicBezTo>
              </a:path>
            </a:pathLst>
          </a:custGeom>
          <a:noFill/>
          <a:ln w="38100">
            <a:solidFill>
              <a:srgbClr val="00FF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44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Line 1040"/>
          <p:cNvSpPr>
            <a:spLocks noChangeShapeType="1"/>
          </p:cNvSpPr>
          <p:nvPr/>
        </p:nvSpPr>
        <p:spPr bwMode="auto">
          <a:xfrm>
            <a:off x="1193800" y="3568700"/>
            <a:ext cx="3962400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Line 1048"/>
          <p:cNvSpPr>
            <a:spLocks noChangeShapeType="1"/>
          </p:cNvSpPr>
          <p:nvPr/>
        </p:nvSpPr>
        <p:spPr bwMode="auto">
          <a:xfrm>
            <a:off x="1193800" y="4584700"/>
            <a:ext cx="3962400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Line 1039"/>
          <p:cNvSpPr>
            <a:spLocks noChangeShapeType="1"/>
          </p:cNvSpPr>
          <p:nvPr/>
        </p:nvSpPr>
        <p:spPr bwMode="auto">
          <a:xfrm>
            <a:off x="5168900" y="3568700"/>
            <a:ext cx="0" cy="1778000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Line 1051"/>
          <p:cNvSpPr>
            <a:spLocks noChangeShapeType="1"/>
          </p:cNvSpPr>
          <p:nvPr/>
        </p:nvSpPr>
        <p:spPr bwMode="auto">
          <a:xfrm>
            <a:off x="6350000" y="3860800"/>
            <a:ext cx="0" cy="1485900"/>
          </a:xfrm>
          <a:prstGeom prst="line">
            <a:avLst/>
          </a:prstGeom>
          <a:noFill/>
          <a:ln w="28575">
            <a:solidFill>
              <a:srgbClr val="FB231E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44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Line 1055"/>
          <p:cNvSpPr>
            <a:spLocks noChangeShapeType="1"/>
          </p:cNvSpPr>
          <p:nvPr/>
        </p:nvSpPr>
        <p:spPr bwMode="auto">
          <a:xfrm>
            <a:off x="6477000" y="3759200"/>
            <a:ext cx="0" cy="1587500"/>
          </a:xfrm>
          <a:prstGeom prst="line">
            <a:avLst/>
          </a:prstGeom>
          <a:noFill/>
          <a:ln w="28575">
            <a:solidFill>
              <a:srgbClr val="5F5F5F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Line 1030"/>
          <p:cNvSpPr>
            <a:spLocks noChangeShapeType="1"/>
          </p:cNvSpPr>
          <p:nvPr/>
        </p:nvSpPr>
        <p:spPr bwMode="auto">
          <a:xfrm>
            <a:off x="1206500" y="2587625"/>
            <a:ext cx="6310313" cy="3173413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Text Box 1033"/>
          <p:cNvSpPr txBox="1">
            <a:spLocks noChangeArrowheads="1"/>
          </p:cNvSpPr>
          <p:nvPr/>
        </p:nvSpPr>
        <p:spPr bwMode="auto">
          <a:xfrm>
            <a:off x="390421" y="1036804"/>
            <a:ext cx="798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PREIS</a:t>
            </a:r>
          </a:p>
        </p:txBody>
      </p:sp>
      <p:sp>
        <p:nvSpPr>
          <p:cNvPr id="19" name="Text Box 1034"/>
          <p:cNvSpPr txBox="1">
            <a:spLocks noChangeArrowheads="1"/>
          </p:cNvSpPr>
          <p:nvPr/>
        </p:nvSpPr>
        <p:spPr bwMode="auto">
          <a:xfrm>
            <a:off x="7772400" y="5284647"/>
            <a:ext cx="9364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MENGE</a:t>
            </a:r>
          </a:p>
        </p:txBody>
      </p:sp>
      <p:sp>
        <p:nvSpPr>
          <p:cNvPr id="20" name="Oval 1045"/>
          <p:cNvSpPr>
            <a:spLocks noChangeArrowheads="1"/>
          </p:cNvSpPr>
          <p:nvPr/>
        </p:nvSpPr>
        <p:spPr bwMode="auto">
          <a:xfrm>
            <a:off x="5080000" y="3467100"/>
            <a:ext cx="165100" cy="1651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1" name="Oval 1054"/>
          <p:cNvSpPr>
            <a:spLocks noChangeArrowheads="1"/>
          </p:cNvSpPr>
          <p:nvPr/>
        </p:nvSpPr>
        <p:spPr bwMode="auto">
          <a:xfrm>
            <a:off x="6388100" y="3644900"/>
            <a:ext cx="165100" cy="165100"/>
          </a:xfrm>
          <a:prstGeom prst="ellipse">
            <a:avLst/>
          </a:prstGeom>
          <a:solidFill>
            <a:srgbClr val="5F5F5F"/>
          </a:solidFill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2" name="Oval 1052"/>
          <p:cNvSpPr>
            <a:spLocks noChangeArrowheads="1"/>
          </p:cNvSpPr>
          <p:nvPr/>
        </p:nvSpPr>
        <p:spPr bwMode="auto">
          <a:xfrm>
            <a:off x="6273800" y="3784600"/>
            <a:ext cx="165100" cy="165100"/>
          </a:xfrm>
          <a:prstGeom prst="ellipse">
            <a:avLst/>
          </a:prstGeom>
          <a:solidFill>
            <a:srgbClr val="FB231E"/>
          </a:solidFill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3" name="Text Box 1041"/>
          <p:cNvSpPr txBox="1">
            <a:spLocks noChangeArrowheads="1"/>
          </p:cNvSpPr>
          <p:nvPr/>
        </p:nvSpPr>
        <p:spPr bwMode="auto">
          <a:xfrm>
            <a:off x="4962525" y="5322888"/>
            <a:ext cx="3786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y*</a:t>
            </a:r>
          </a:p>
        </p:txBody>
      </p:sp>
      <p:sp>
        <p:nvSpPr>
          <p:cNvPr id="24" name="Text Box 1053"/>
          <p:cNvSpPr txBox="1">
            <a:spLocks noChangeArrowheads="1"/>
          </p:cNvSpPr>
          <p:nvPr/>
        </p:nvSpPr>
        <p:spPr bwMode="auto">
          <a:xfrm>
            <a:off x="6126040" y="5322888"/>
            <a:ext cx="37382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B231E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FB231E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e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FB231E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" name="Text Box 1042"/>
          <p:cNvSpPr txBox="1">
            <a:spLocks noChangeArrowheads="1"/>
          </p:cNvSpPr>
          <p:nvPr/>
        </p:nvSpPr>
        <p:spPr bwMode="auto">
          <a:xfrm>
            <a:off x="595833" y="3371850"/>
            <a:ext cx="641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p(y*)</a:t>
            </a:r>
          </a:p>
        </p:txBody>
      </p:sp>
      <p:sp>
        <p:nvSpPr>
          <p:cNvPr id="26" name="Text Box 1050"/>
          <p:cNvSpPr txBox="1">
            <a:spLocks noChangeArrowheads="1"/>
          </p:cNvSpPr>
          <p:nvPr/>
        </p:nvSpPr>
        <p:spPr bwMode="auto">
          <a:xfrm>
            <a:off x="417127" y="4346368"/>
            <a:ext cx="8354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MC(y*)</a:t>
            </a:r>
          </a:p>
        </p:txBody>
      </p:sp>
      <p:sp>
        <p:nvSpPr>
          <p:cNvPr id="28" name="AutoShape 1056"/>
          <p:cNvSpPr>
            <a:spLocks noChangeArrowheads="1"/>
          </p:cNvSpPr>
          <p:nvPr/>
        </p:nvSpPr>
        <p:spPr bwMode="auto">
          <a:xfrm>
            <a:off x="5168900" y="4338638"/>
            <a:ext cx="1308100" cy="957262"/>
          </a:xfrm>
          <a:prstGeom prst="leftRightArrow">
            <a:avLst>
              <a:gd name="adj1" fmla="val 50000"/>
              <a:gd name="adj2" fmla="val 26076"/>
            </a:avLst>
          </a:prstGeom>
          <a:solidFill>
            <a:schemeClr val="bg1">
              <a:lumMod val="85000"/>
            </a:scheme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6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ÜBERSCHUSS</a:t>
            </a:r>
          </a:p>
          <a:p>
            <a:pPr marL="0" marR="0" lvl="0" indent="0" algn="ctr" defTabSz="912813" eaLnBrk="0" fontAlgn="base" latinLnBrk="0" hangingPunct="0">
              <a:lnSpc>
                <a:spcPct val="6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KAPAZITÄT</a:t>
            </a:r>
          </a:p>
        </p:txBody>
      </p:sp>
      <p:sp>
        <p:nvSpPr>
          <p:cNvPr id="29" name="Text Box 1046"/>
          <p:cNvSpPr txBox="1">
            <a:spLocks noChangeArrowheads="1"/>
          </p:cNvSpPr>
          <p:nvPr/>
        </p:nvSpPr>
        <p:spPr bwMode="auto">
          <a:xfrm>
            <a:off x="2325248" y="1271369"/>
            <a:ext cx="16995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NULL-GEWINN,</a:t>
            </a:r>
          </a:p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PREIS = AC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0" name="Text Box 1037"/>
          <p:cNvSpPr txBox="1">
            <a:spLocks noChangeArrowheads="1"/>
          </p:cNvSpPr>
          <p:nvPr/>
        </p:nvSpPr>
        <p:spPr bwMode="auto">
          <a:xfrm>
            <a:off x="7566025" y="3189288"/>
            <a:ext cx="4796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AC</a:t>
            </a:r>
          </a:p>
        </p:txBody>
      </p:sp>
      <p:sp>
        <p:nvSpPr>
          <p:cNvPr id="31" name="Text Box 1035"/>
          <p:cNvSpPr txBox="1">
            <a:spLocks noChangeArrowheads="1"/>
          </p:cNvSpPr>
          <p:nvPr/>
        </p:nvSpPr>
        <p:spPr bwMode="auto">
          <a:xfrm>
            <a:off x="7477125" y="3938588"/>
            <a:ext cx="14911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NACHFRAGE</a:t>
            </a:r>
          </a:p>
        </p:txBody>
      </p:sp>
      <p:sp>
        <p:nvSpPr>
          <p:cNvPr id="32" name="Text Box 1038"/>
          <p:cNvSpPr txBox="1">
            <a:spLocks noChangeArrowheads="1"/>
          </p:cNvSpPr>
          <p:nvPr/>
        </p:nvSpPr>
        <p:spPr bwMode="auto">
          <a:xfrm>
            <a:off x="7197725" y="1957388"/>
            <a:ext cx="5036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MC</a:t>
            </a:r>
          </a:p>
        </p:txBody>
      </p:sp>
      <p:sp>
        <p:nvSpPr>
          <p:cNvPr id="33" name="Text Box 1036"/>
          <p:cNvSpPr txBox="1">
            <a:spLocks noChangeArrowheads="1"/>
          </p:cNvSpPr>
          <p:nvPr/>
        </p:nvSpPr>
        <p:spPr bwMode="auto">
          <a:xfrm>
            <a:off x="7197724" y="5761038"/>
            <a:ext cx="5036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MR</a:t>
            </a:r>
          </a:p>
        </p:txBody>
      </p:sp>
      <p:sp>
        <p:nvSpPr>
          <p:cNvPr id="34" name="Text Box 1043"/>
          <p:cNvSpPr txBox="1">
            <a:spLocks noChangeArrowheads="1"/>
          </p:cNvSpPr>
          <p:nvPr/>
        </p:nvSpPr>
        <p:spPr bwMode="auto">
          <a:xfrm>
            <a:off x="4897537" y="1488764"/>
            <a:ext cx="19736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GEWINNMAXMUM</a:t>
            </a:r>
            <a:endParaRPr lang="en-US" altLang="de-DE" sz="1600" kern="0" dirty="0">
              <a:solidFill>
                <a:srgbClr val="000000"/>
              </a:solidFill>
            </a:endParaRPr>
          </a:p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MR = MC</a:t>
            </a:r>
          </a:p>
        </p:txBody>
      </p:sp>
      <p:sp>
        <p:nvSpPr>
          <p:cNvPr id="35" name="Freeform 1044"/>
          <p:cNvSpPr>
            <a:spLocks/>
          </p:cNvSpPr>
          <p:nvPr/>
        </p:nvSpPr>
        <p:spPr bwMode="auto">
          <a:xfrm>
            <a:off x="5283200" y="2159000"/>
            <a:ext cx="774700" cy="2273300"/>
          </a:xfrm>
          <a:custGeom>
            <a:avLst/>
            <a:gdLst>
              <a:gd name="T0" fmla="*/ 2147483647 w 448"/>
              <a:gd name="T1" fmla="*/ 0 h 1168"/>
              <a:gd name="T2" fmla="*/ 2147483647 w 448"/>
              <a:gd name="T3" fmla="*/ 2147483647 h 1168"/>
              <a:gd name="T4" fmla="*/ 2147483647 w 448"/>
              <a:gd name="T5" fmla="*/ 2147483647 h 1168"/>
              <a:gd name="T6" fmla="*/ 0 w 448"/>
              <a:gd name="T7" fmla="*/ 2147483647 h 1168"/>
              <a:gd name="T8" fmla="*/ 0 60000 65536"/>
              <a:gd name="T9" fmla="*/ 0 60000 65536"/>
              <a:gd name="T10" fmla="*/ 0 60000 65536"/>
              <a:gd name="T11" fmla="*/ 0 60000 65536"/>
              <a:gd name="T12" fmla="*/ 0 w 448"/>
              <a:gd name="T13" fmla="*/ 0 h 1168"/>
              <a:gd name="T14" fmla="*/ 448 w 448"/>
              <a:gd name="T15" fmla="*/ 1168 h 11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8" h="1168">
                <a:moveTo>
                  <a:pt x="448" y="0"/>
                </a:moveTo>
                <a:cubicBezTo>
                  <a:pt x="424" y="208"/>
                  <a:pt x="400" y="416"/>
                  <a:pt x="368" y="560"/>
                </a:cubicBezTo>
                <a:cubicBezTo>
                  <a:pt x="336" y="704"/>
                  <a:pt x="317" y="763"/>
                  <a:pt x="256" y="864"/>
                </a:cubicBezTo>
                <a:cubicBezTo>
                  <a:pt x="195" y="965"/>
                  <a:pt x="97" y="1066"/>
                  <a:pt x="0" y="1168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6" name="Line 1047"/>
          <p:cNvSpPr>
            <a:spLocks noChangeShapeType="1"/>
          </p:cNvSpPr>
          <p:nvPr/>
        </p:nvSpPr>
        <p:spPr bwMode="auto">
          <a:xfrm>
            <a:off x="3136900" y="1917700"/>
            <a:ext cx="1930400" cy="1524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358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RÄUMLICHE DIFFERENZIERUNG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NEHMEN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WIR AN, DASS DIE KONSUMENTEN IM RAUM ENTLANG EINER GERADEN GLEICHMÄßIG VERTEILT SIND.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JEDER KONSUMENT MÖCHTE BEIM KAUF VON GÜTERN EINEN MÖGLICHST KURZEN WEG ZUM VERKÄUFER ZURÜCKLEGEN.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ES EINEN MONOPOLIST GIBT, SO WIRD DIESER SICH IN DER MITTE DER WEGSTRECKE ANSIEDELN – DAS WÄRE DANN EINE PARETO-OPTIMALE LÖSUNG.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WIE SIEHT DIESE SITUATION BEI ZWEI ODER MEHR VERKÄUFERN AUS?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279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7496" y="623005"/>
            <a:ext cx="8695857" cy="317899"/>
          </a:xfrm>
        </p:spPr>
        <p:txBody>
          <a:bodyPr/>
          <a:lstStyle/>
          <a:p>
            <a:r>
              <a:rPr lang="de-DE" dirty="0" smtClean="0"/>
              <a:t>RÄUMLICHE DIFFERENZIERUNG – ZWEI VERKÄUFER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3438" y="1068387"/>
            <a:ext cx="8697417" cy="5097281"/>
          </a:xfrm>
        </p:spPr>
        <p:txBody>
          <a:bodyPr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sz="1600" b="0" dirty="0" smtClean="0"/>
              <a:t>NEHMEN WIR AN, </a:t>
            </a:r>
            <a:r>
              <a:rPr lang="de-DE" sz="1600" b="0" dirty="0"/>
              <a:t>ES GIBT ZWEI </a:t>
            </a:r>
            <a:r>
              <a:rPr lang="de-DE" sz="1600" b="0" dirty="0" smtClean="0"/>
              <a:t>VERKÄUFER A UND B. </a:t>
            </a:r>
          </a:p>
          <a:p>
            <a:r>
              <a:rPr lang="de-DE" sz="1600" b="0" dirty="0" smtClean="0"/>
              <a:t>PARETO-OPTIMAL IST IHRE ANSIEDLUNG AUF 1/4 UND 3/4 DER WEGSTRECKE. </a:t>
            </a:r>
          </a:p>
          <a:p>
            <a:r>
              <a:rPr lang="de-DE" sz="1600" b="0" dirty="0" smtClean="0"/>
              <a:t>DIES KANN JEDOCH KEIN STABILES GLEICHGEWICHT SEIN: WENN Z. B. A SICH EIN WENIG NACH RECHTS BEWEGT, GEWINNT ER EINIGE KÄUFER HINZU, OHNE WELCHE (LINKS VON IHM) ZU VERLIEREN.</a:t>
            </a:r>
          </a:p>
          <a:p>
            <a:r>
              <a:rPr lang="de-DE" sz="1600" b="0" dirty="0" smtClean="0"/>
              <a:t>B KANN ÄHNLICH HANDELN UND SICH ETWAS NACH LINKS BEWEGEN.</a:t>
            </a:r>
          </a:p>
          <a:p>
            <a:r>
              <a:rPr lang="de-DE" sz="1600" b="0" dirty="0" smtClean="0"/>
              <a:t>LANGFRISTIG WERDEN SICH BEIDE IN DER MITTE NIEDERLASSEN; DAS ENTSTEHENDE STABILE GLEICHGEWICHT IST NICHT PARETO-OPTIMAL!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646113" y="1789113"/>
            <a:ext cx="7704137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2395538" y="1641475"/>
            <a:ext cx="295275" cy="295275"/>
          </a:xfrm>
          <a:prstGeom prst="rect">
            <a:avLst/>
          </a:prstGeom>
          <a:solidFill>
            <a:srgbClr val="00FF00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6243638" y="1628775"/>
            <a:ext cx="295275" cy="295275"/>
          </a:xfrm>
          <a:prstGeom prst="rect">
            <a:avLst/>
          </a:prstGeom>
          <a:solidFill>
            <a:srgbClr val="5F5F5F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18"/>
          <p:cNvSpPr>
            <a:spLocks noChangeShapeType="1"/>
          </p:cNvSpPr>
          <p:nvPr/>
        </p:nvSpPr>
        <p:spPr bwMode="auto">
          <a:xfrm>
            <a:off x="4470400" y="1735138"/>
            <a:ext cx="0" cy="10636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646113" y="2383840"/>
            <a:ext cx="1908175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AutoShape 24"/>
          <p:cNvSpPr>
            <a:spLocks noChangeArrowheads="1"/>
          </p:cNvSpPr>
          <p:nvPr/>
        </p:nvSpPr>
        <p:spPr bwMode="auto">
          <a:xfrm>
            <a:off x="2800350" y="1998638"/>
            <a:ext cx="1670050" cy="138773"/>
          </a:xfrm>
          <a:prstGeom prst="leftArrow">
            <a:avLst>
              <a:gd name="adj1" fmla="val 50000"/>
              <a:gd name="adj2" fmla="val 187857"/>
            </a:avLst>
          </a:prstGeom>
          <a:solidFill>
            <a:srgbClr val="00FF00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AutoShape 25"/>
          <p:cNvSpPr>
            <a:spLocks noChangeArrowheads="1"/>
          </p:cNvSpPr>
          <p:nvPr/>
        </p:nvSpPr>
        <p:spPr bwMode="auto">
          <a:xfrm flipH="1">
            <a:off x="4470400" y="1989259"/>
            <a:ext cx="1670050" cy="138773"/>
          </a:xfrm>
          <a:prstGeom prst="leftArrow">
            <a:avLst>
              <a:gd name="adj1" fmla="val 50000"/>
              <a:gd name="adj2" fmla="val 187857"/>
            </a:avLst>
          </a:prstGeom>
          <a:solidFill>
            <a:srgbClr val="5F5F5F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450850" y="1795463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0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2346032" y="1860184"/>
            <a:ext cx="3321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</a:t>
            </a:r>
          </a:p>
        </p:txBody>
      </p:sp>
      <p:sp>
        <p:nvSpPr>
          <p:cNvPr id="16" name="Text Box 23"/>
          <p:cNvSpPr txBox="1">
            <a:spLocks noChangeArrowheads="1"/>
          </p:cNvSpPr>
          <p:nvPr/>
        </p:nvSpPr>
        <p:spPr bwMode="auto">
          <a:xfrm>
            <a:off x="6215930" y="1889369"/>
            <a:ext cx="3321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8134350" y="1795463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1</a:t>
            </a:r>
          </a:p>
        </p:txBody>
      </p:sp>
      <p:sp>
        <p:nvSpPr>
          <p:cNvPr id="18" name="Line 12"/>
          <p:cNvSpPr>
            <a:spLocks noChangeShapeType="1"/>
          </p:cNvSpPr>
          <p:nvPr/>
        </p:nvSpPr>
        <p:spPr bwMode="auto">
          <a:xfrm>
            <a:off x="650875" y="1735138"/>
            <a:ext cx="0" cy="10636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9" name="Line 14"/>
          <p:cNvSpPr>
            <a:spLocks noChangeShapeType="1"/>
          </p:cNvSpPr>
          <p:nvPr/>
        </p:nvSpPr>
        <p:spPr bwMode="auto">
          <a:xfrm>
            <a:off x="8334375" y="1735138"/>
            <a:ext cx="0" cy="10636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pSp>
        <p:nvGrpSpPr>
          <p:cNvPr id="20" name="Group 15"/>
          <p:cNvGrpSpPr>
            <a:grpSpLocks/>
          </p:cNvGrpSpPr>
          <p:nvPr/>
        </p:nvGrpSpPr>
        <p:grpSpPr bwMode="auto">
          <a:xfrm>
            <a:off x="4371975" y="1673225"/>
            <a:ext cx="203200" cy="225425"/>
            <a:chOff x="2880" y="1392"/>
            <a:chExt cx="128" cy="142"/>
          </a:xfrm>
        </p:grpSpPr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2944" y="1392"/>
              <a:ext cx="64" cy="142"/>
            </a:xfrm>
            <a:prstGeom prst="flowChartDelay">
              <a:avLst/>
            </a:prstGeom>
            <a:solidFill>
              <a:srgbClr val="5F5F5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4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2" name="AutoShape 17"/>
            <p:cNvSpPr>
              <a:spLocks noChangeArrowheads="1"/>
            </p:cNvSpPr>
            <p:nvPr/>
          </p:nvSpPr>
          <p:spPr bwMode="auto">
            <a:xfrm flipH="1">
              <a:off x="2880" y="1392"/>
              <a:ext cx="64" cy="142"/>
            </a:xfrm>
            <a:prstGeom prst="flowChartDelay">
              <a:avLst/>
            </a:prstGeom>
            <a:solidFill>
              <a:srgbClr val="00FF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4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23" name="Line 8"/>
          <p:cNvSpPr>
            <a:spLocks noChangeShapeType="1"/>
          </p:cNvSpPr>
          <p:nvPr/>
        </p:nvSpPr>
        <p:spPr bwMode="auto">
          <a:xfrm>
            <a:off x="650875" y="2459038"/>
            <a:ext cx="0" cy="10636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2482850" y="2214563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x</a:t>
            </a:r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2321986" y="1226115"/>
            <a:ext cx="3561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¼</a:t>
            </a:r>
          </a:p>
        </p:txBody>
      </p:sp>
      <p:sp>
        <p:nvSpPr>
          <p:cNvPr id="26" name="Text Box 22"/>
          <p:cNvSpPr txBox="1">
            <a:spLocks noChangeArrowheads="1"/>
          </p:cNvSpPr>
          <p:nvPr/>
        </p:nvSpPr>
        <p:spPr bwMode="auto">
          <a:xfrm>
            <a:off x="6140450" y="1226115"/>
            <a:ext cx="3561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¾</a:t>
            </a:r>
          </a:p>
        </p:txBody>
      </p:sp>
    </p:spTree>
    <p:extLst>
      <p:ext uri="{BB962C8B-B14F-4D97-AF65-F5344CB8AC3E}">
        <p14:creationId xmlns:p14="http://schemas.microsoft.com/office/powerpoint/2010/main" val="358688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842" y="1063653"/>
            <a:ext cx="8695857" cy="344214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RÄUMLICHE DIFFERENZIERUNG – </a:t>
            </a:r>
            <a:r>
              <a:rPr lang="de-DE" dirty="0" smtClean="0">
                <a:solidFill>
                  <a:srgbClr val="000000"/>
                </a:solidFill>
              </a:rPr>
              <a:t>MEHR ALS ZWEI VERKÄUFER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763487"/>
            <a:ext cx="8697417" cy="4437290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FÜR DREI VERKÄUFER GIBT ES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KEIN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STABILES GLEICHGEWICHT.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 GIBT GRUNDSÄTZLICH DREI MÖGLICHKEITEN: 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ALLE DREI SIEDELN SICH AM SELBEN ORT AN. 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ZWEI SIEDELN SICH AM SELBEN ORT AN, DER DRITTE AN EINEM 	GETRENNTEN ORT. 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ALLE DREI SIEDELN SICH AN GETRENNTEN ORTEN AN.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IN JEDER MÖGLICHEN SITUATION BESTEHT IMMER FÜR EINEN VERKÄUFER EIN ANREIZ, SICH AN EINEM ANDEREN ORT ANZUSIEDELN, UM KÄUFER HINZU ZU GEWINNEN.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MAN KANN ZEIGEN, DASS ES FÜR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VIER UND MEHR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VERKÄUFER WIEDER STABILE GLEICHGEWICHTE GIBT.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143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1748" y="1206186"/>
            <a:ext cx="8695857" cy="370907"/>
          </a:xfrm>
        </p:spPr>
        <p:txBody>
          <a:bodyPr/>
          <a:lstStyle/>
          <a:p>
            <a:r>
              <a:rPr lang="de-DE" dirty="0" smtClean="0"/>
              <a:t>Arten der </a:t>
            </a:r>
            <a:r>
              <a:rPr lang="de-DE" dirty="0" err="1" smtClean="0"/>
              <a:t>preisdiskriminierung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1748" y="1819901"/>
            <a:ext cx="8697417" cy="4319641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Preisdiskriminierung ersten Grades: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jede einheit wird an jenes individuum verkauft, das sie am 	höchsten schätzt, d. h. jede einheit wird zu einem anderen 	preis verkauft. beispiel: persönliche dienstleistungen.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Preisdiskriminierung zweiten grades: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der preis variiert mit der menge des 	gekauften gutes. Jeder 	käufer, der dieselbe menge kauft, zahlt denselben 	preis. Beispiel: mengeNrabatte.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Preisdiskriminierung dritten grades: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die preise variieren nach personentyp, aber jeder bestimmte 	personentyp zahlt denselben preis. Beispiel: preisnachlässe 	für jugendliche, studenten, senioren. </a:t>
            </a: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42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0883" y="778434"/>
            <a:ext cx="8695857" cy="331151"/>
          </a:xfrm>
        </p:spPr>
        <p:txBody>
          <a:bodyPr/>
          <a:lstStyle/>
          <a:p>
            <a:r>
              <a:rPr lang="de-DE" dirty="0" smtClean="0"/>
              <a:t>Preisdiskriminierung ersten grades (1)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752600"/>
            <a:ext cx="0" cy="3276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5029200"/>
            <a:ext cx="510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447800" y="2514600"/>
            <a:ext cx="4419600" cy="25146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 flipV="1">
            <a:off x="1447800" y="3657600"/>
            <a:ext cx="4114800" cy="914400"/>
          </a:xfrm>
          <a:prstGeom prst="line">
            <a:avLst/>
          </a:prstGeom>
          <a:noFill/>
          <a:ln w="25400">
            <a:solidFill>
              <a:srgbClr val="00CC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44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396105" y="5119688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105865" y="1679662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€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622925" y="3443288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MC(y)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5448999" y="4387013"/>
            <a:ext cx="56265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p(y)</a:t>
            </a:r>
          </a:p>
        </p:txBody>
      </p:sp>
      <p:graphicFrame>
        <p:nvGraphicFramePr>
          <p:cNvPr id="14" name="Inhaltsplatzhalt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139949"/>
              </p:ext>
            </p:extLst>
          </p:nvPr>
        </p:nvGraphicFramePr>
        <p:xfrm>
          <a:off x="4000500" y="5105454"/>
          <a:ext cx="332422" cy="315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5" name="Formel" r:id="rId3" imgW="476205" imgH="371336" progId="Equation.3">
                  <p:embed/>
                </p:oleObj>
              </mc:Choice>
              <mc:Fallback>
                <p:oleObj name="Formel" r:id="rId3" imgW="476205" imgH="371336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0" y="5105454"/>
                        <a:ext cx="332422" cy="3153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Line 14"/>
          <p:cNvSpPr>
            <a:spLocks noChangeShapeType="1"/>
          </p:cNvSpPr>
          <p:nvPr/>
        </p:nvSpPr>
        <p:spPr bwMode="auto">
          <a:xfrm flipH="1">
            <a:off x="1439863" y="2751138"/>
            <a:ext cx="3905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1828800" y="2743200"/>
            <a:ext cx="0" cy="228600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Line 12"/>
          <p:cNvSpPr>
            <a:spLocks noChangeShapeType="1"/>
          </p:cNvSpPr>
          <p:nvPr/>
        </p:nvSpPr>
        <p:spPr bwMode="auto">
          <a:xfrm>
            <a:off x="2819400" y="3313113"/>
            <a:ext cx="0" cy="1716087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 flipH="1">
            <a:off x="1439863" y="3313113"/>
            <a:ext cx="138588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 flipH="1">
            <a:off x="1439863" y="3990975"/>
            <a:ext cx="259873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1" name="Line 13"/>
          <p:cNvSpPr>
            <a:spLocks noChangeShapeType="1"/>
          </p:cNvSpPr>
          <p:nvPr/>
        </p:nvSpPr>
        <p:spPr bwMode="auto">
          <a:xfrm>
            <a:off x="4038600" y="3990975"/>
            <a:ext cx="0" cy="1038225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15" name="Objek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2335496"/>
              </p:ext>
            </p:extLst>
          </p:nvPr>
        </p:nvGraphicFramePr>
        <p:xfrm>
          <a:off x="927463" y="2546350"/>
          <a:ext cx="490175" cy="301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6" name="Formel" r:id="rId5" imgW="809692" imgH="371336" progId="Equation.3">
                  <p:embed/>
                </p:oleObj>
              </mc:Choice>
              <mc:Fallback>
                <p:oleObj name="Formel" r:id="rId5" imgW="809692" imgH="371336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463" y="2546350"/>
                        <a:ext cx="490175" cy="3013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k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6596978"/>
              </p:ext>
            </p:extLst>
          </p:nvPr>
        </p:nvGraphicFramePr>
        <p:xfrm>
          <a:off x="807318" y="3095897"/>
          <a:ext cx="612736" cy="295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" name="Formel" r:id="rId7" imgW="885713" imgH="371336" progId="Equation.3">
                  <p:embed/>
                </p:oleObj>
              </mc:Choice>
              <mc:Fallback>
                <p:oleObj name="Formel" r:id="rId7" imgW="885713" imgH="371336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318" y="3095897"/>
                        <a:ext cx="612736" cy="2950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k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062162"/>
              </p:ext>
            </p:extLst>
          </p:nvPr>
        </p:nvGraphicFramePr>
        <p:xfrm>
          <a:off x="849085" y="3814763"/>
          <a:ext cx="590777" cy="30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8" name="Formel" r:id="rId9" imgW="971416" imgH="371336" progId="Equation.3">
                  <p:embed/>
                </p:oleObj>
              </mc:Choice>
              <mc:Fallback>
                <p:oleObj name="Formel" r:id="rId9" imgW="971416" imgH="371336" progId="Equation.3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9085" y="3814763"/>
                        <a:ext cx="590777" cy="300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3623339"/>
              </p:ext>
            </p:extLst>
          </p:nvPr>
        </p:nvGraphicFramePr>
        <p:xfrm>
          <a:off x="1735015" y="5119688"/>
          <a:ext cx="211351" cy="339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9" name="Formel" r:id="rId11" imgW="314482" imgH="371336" progId="Equation.3">
                  <p:embed/>
                </p:oleObj>
              </mc:Choice>
              <mc:Fallback>
                <p:oleObj name="Formel" r:id="rId11" imgW="314482" imgH="371336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5015" y="5119688"/>
                        <a:ext cx="211351" cy="3391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8217284"/>
              </p:ext>
            </p:extLst>
          </p:nvPr>
        </p:nvGraphicFramePr>
        <p:xfrm>
          <a:off x="2739230" y="5119688"/>
          <a:ext cx="267891" cy="298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0" name="Formel" r:id="rId13" imgW="400184" imgH="371336" progId="Equation.3">
                  <p:embed/>
                </p:oleObj>
              </mc:Choice>
              <mc:Fallback>
                <p:oleObj name="Formel" r:id="rId13" imgW="400184" imgH="371336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9230" y="5119688"/>
                        <a:ext cx="267891" cy="2986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2491246" y="1510706"/>
            <a:ext cx="6142707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b="0" kern="0" dirty="0" smtClean="0">
                <a:solidFill>
                  <a:srgbClr val="000000"/>
                </a:solidFill>
              </a:rPr>
              <a:t>VERKAUFE JEDE EINHEIT UM DEN JEWEILIGEN PREIS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ENTSPRECHEND</a:t>
            </a:r>
            <a:r>
              <a:rPr kumimoji="0" lang="en-US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DER NACHFRAGEKURVE, BIS ZUM </a:t>
            </a:r>
            <a:r>
              <a:rPr lang="en-US" altLang="de-DE" sz="1600" b="0" kern="0" baseline="0" dirty="0" smtClean="0">
                <a:solidFill>
                  <a:srgbClr val="000000"/>
                </a:solidFill>
              </a:rPr>
              <a:t>PREIS</a:t>
            </a:r>
            <a:r>
              <a:rPr lang="en-US" altLang="de-DE" sz="1600" b="0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b="0" kern="0" dirty="0" smtClean="0">
                <a:solidFill>
                  <a:srgbClr val="000000"/>
                </a:solidFill>
              </a:rPr>
              <a:t>GLEICH GRENZKOSTEN. DAS IST DANN DER MAXIMALE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b="0" kern="0" dirty="0" smtClean="0">
                <a:solidFill>
                  <a:srgbClr val="000000"/>
                </a:solidFill>
              </a:rPr>
              <a:t>GEWINN DES PREIS DISKRIMINIERENDEN MONOPOLISTEN.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783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1451" y="846587"/>
            <a:ext cx="8695857" cy="331151"/>
          </a:xfrm>
        </p:spPr>
        <p:txBody>
          <a:bodyPr/>
          <a:lstStyle/>
          <a:p>
            <a:r>
              <a:rPr lang="de-DE" dirty="0" smtClean="0"/>
              <a:t>Preisdiskriminierung ersten grades (2)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752600"/>
            <a:ext cx="0" cy="3276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5029200"/>
            <a:ext cx="510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447800" y="2514600"/>
            <a:ext cx="4419600" cy="25146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 flipV="1">
            <a:off x="1447800" y="3657600"/>
            <a:ext cx="4114800" cy="914400"/>
          </a:xfrm>
          <a:prstGeom prst="line">
            <a:avLst/>
          </a:prstGeom>
          <a:noFill/>
          <a:ln w="25400">
            <a:solidFill>
              <a:srgbClr val="00CC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44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396105" y="5119688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105865" y="1679662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€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622925" y="3443288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MC(y)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5448999" y="4387013"/>
            <a:ext cx="56265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p(y)</a:t>
            </a:r>
          </a:p>
        </p:txBody>
      </p:sp>
      <p:graphicFrame>
        <p:nvGraphicFramePr>
          <p:cNvPr id="14" name="Inhaltsplatzhalt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998971"/>
              </p:ext>
            </p:extLst>
          </p:nvPr>
        </p:nvGraphicFramePr>
        <p:xfrm>
          <a:off x="3909287" y="5131594"/>
          <a:ext cx="381359" cy="327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Formel" r:id="rId3" imgW="476205" imgH="371336" progId="Equation.3">
                  <p:embed/>
                </p:oleObj>
              </mc:Choice>
              <mc:Fallback>
                <p:oleObj name="Formel" r:id="rId3" imgW="476205" imgH="371336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9287" y="5131594"/>
                        <a:ext cx="381359" cy="3272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Freeform 14"/>
          <p:cNvSpPr>
            <a:spLocks/>
          </p:cNvSpPr>
          <p:nvPr/>
        </p:nvSpPr>
        <p:spPr bwMode="auto">
          <a:xfrm>
            <a:off x="1457325" y="2524125"/>
            <a:ext cx="2592388" cy="2049463"/>
          </a:xfrm>
          <a:custGeom>
            <a:avLst/>
            <a:gdLst>
              <a:gd name="T0" fmla="*/ 0 w 1633"/>
              <a:gd name="T1" fmla="*/ 0 h 1291"/>
              <a:gd name="T2" fmla="*/ 0 w 1633"/>
              <a:gd name="T3" fmla="*/ 2147483647 h 1291"/>
              <a:gd name="T4" fmla="*/ 2147483647 w 1633"/>
              <a:gd name="T5" fmla="*/ 2147483647 h 1291"/>
              <a:gd name="T6" fmla="*/ 0 w 1633"/>
              <a:gd name="T7" fmla="*/ 0 h 1291"/>
              <a:gd name="T8" fmla="*/ 0 60000 65536"/>
              <a:gd name="T9" fmla="*/ 0 60000 65536"/>
              <a:gd name="T10" fmla="*/ 0 60000 65536"/>
              <a:gd name="T11" fmla="*/ 0 60000 65536"/>
              <a:gd name="T12" fmla="*/ 0 w 1633"/>
              <a:gd name="T13" fmla="*/ 0 h 1291"/>
              <a:gd name="T14" fmla="*/ 1633 w 1633"/>
              <a:gd name="T15" fmla="*/ 1291 h 129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33" h="1291">
                <a:moveTo>
                  <a:pt x="0" y="0"/>
                </a:moveTo>
                <a:lnTo>
                  <a:pt x="0" y="1290"/>
                </a:lnTo>
                <a:lnTo>
                  <a:pt x="1632" y="924"/>
                </a:lnTo>
                <a:lnTo>
                  <a:pt x="0" y="0"/>
                </a:lnTo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698625" y="3408363"/>
            <a:ext cx="45845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PS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369921" y="1704961"/>
            <a:ext cx="4994957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PREISDISKRIMINIERUNG ERSTEN GRADES</a:t>
            </a:r>
            <a:r>
              <a:rPr kumimoji="0" lang="en-US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lang="en-US" altLang="de-DE" sz="1600" b="0" kern="0" noProof="0" dirty="0" smtClean="0">
                <a:solidFill>
                  <a:srgbClr val="000000"/>
                </a:solidFill>
              </a:rPr>
              <a:t>IST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b="0" kern="0" noProof="0" dirty="0" smtClean="0">
                <a:solidFill>
                  <a:srgbClr val="000000"/>
                </a:solidFill>
              </a:rPr>
              <a:t>PARETO-EFFIZIENT</a:t>
            </a: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DIE GESAMTE RENTE (PS)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b="0" kern="0" dirty="0" smtClean="0">
                <a:solidFill>
                  <a:srgbClr val="000000"/>
                </a:solidFill>
              </a:rPr>
              <a:t>GEHT AN DEN MONOPOLISTEN, ES GIBT KEINE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b="0" kern="0" dirty="0" smtClean="0">
                <a:solidFill>
                  <a:srgbClr val="000000"/>
                </a:solidFill>
              </a:rPr>
              <a:t>KONSUMENTENRENTE.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8" name="Line 11"/>
          <p:cNvSpPr>
            <a:spLocks noChangeShapeType="1"/>
          </p:cNvSpPr>
          <p:nvPr/>
        </p:nvSpPr>
        <p:spPr bwMode="auto">
          <a:xfrm>
            <a:off x="4038600" y="3990975"/>
            <a:ext cx="0" cy="103822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162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1634" y="926292"/>
            <a:ext cx="8695857" cy="331151"/>
          </a:xfrm>
        </p:spPr>
        <p:txBody>
          <a:bodyPr/>
          <a:lstStyle/>
          <a:p>
            <a:r>
              <a:rPr lang="de-DE" dirty="0" smtClean="0"/>
              <a:t>PREISDISKRIMINIERUNG DRITTEN GRADES – ALGEBRAISCH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13183"/>
            <a:ext cx="8697417" cy="5087593"/>
          </a:xfrm>
        </p:spPr>
        <p:txBody>
          <a:bodyPr/>
          <a:lstStyle/>
          <a:p>
            <a:endParaRPr lang="de-DE" dirty="0" smtClean="0"/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Für jede gruppe – hier 2 gruppen – wird ein eigener preis festgesetzt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21634" y="1992794"/>
            <a:ext cx="7994374" cy="406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1313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1363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1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defTabSz="912813" eaLnBrk="1" hangingPunct="1">
              <a:buNone/>
            </a:pPr>
            <a:r>
              <a:rPr lang="en-US" altLang="de-DE" sz="1600" kern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FÜR y</a:t>
            </a:r>
            <a:r>
              <a:rPr lang="en-US" altLang="de-DE" sz="1600" kern="0" baseline="-2500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1</a:t>
            </a:r>
            <a:r>
              <a:rPr lang="en-US" altLang="de-DE" sz="1600" kern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UND y</a:t>
            </a:r>
            <a:r>
              <a:rPr lang="en-US" altLang="de-DE" sz="1600" kern="0" baseline="-2500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2</a:t>
            </a:r>
            <a:r>
              <a:rPr lang="en-US" altLang="de-DE" sz="1600" kern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de-AT" altLang="de-DE" sz="1600" kern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IST DER GEWINN DER UNTERNEHMUNG GEGEBEN DURCH</a:t>
            </a:r>
            <a:r>
              <a:rPr lang="en-US" altLang="ja-JP" sz="1600" kern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/>
            </a:r>
            <a:br>
              <a:rPr lang="en-US" altLang="ja-JP" sz="1600" kern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</a:br>
            <a:endParaRPr lang="en-US" altLang="ja-JP" sz="1600" kern="0" dirty="0" smtClean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0" indent="0" defTabSz="912813" eaLnBrk="1" hangingPunct="1">
              <a:buNone/>
            </a:pPr>
            <a:endParaRPr lang="en-US" altLang="de-DE" sz="1600" kern="0" dirty="0" smtClean="0">
              <a:ea typeface="ＭＳ Ｐゴシック" pitchFamily="34" charset="-128"/>
            </a:endParaRPr>
          </a:p>
          <a:p>
            <a:pPr marL="0" indent="0" defTabSz="912813" eaLnBrk="1" hangingPunct="1">
              <a:buNone/>
            </a:pPr>
            <a:r>
              <a:rPr lang="en-US" altLang="de-DE" sz="1600" kern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DIE BEDINGUNGEN FÜR EIN GEWINNMAXIMUM SIND </a:t>
            </a:r>
          </a:p>
          <a:p>
            <a:pPr marL="0" indent="0" defTabSz="912813" eaLnBrk="1" hangingPunct="1">
              <a:buNone/>
            </a:pPr>
            <a:endParaRPr lang="en-US" altLang="de-DE" sz="1600" kern="0" dirty="0">
              <a:ea typeface="ＭＳ Ｐゴシック" pitchFamily="34" charset="-128"/>
            </a:endParaRPr>
          </a:p>
          <a:p>
            <a:pPr marL="0" indent="0" defTabSz="912813" eaLnBrk="1" hangingPunct="1">
              <a:buNone/>
            </a:pPr>
            <a:endParaRPr lang="en-US" altLang="de-DE" sz="1600" kern="0" dirty="0" smtClean="0">
              <a:ea typeface="ＭＳ Ｐゴシック" pitchFamily="34" charset="-128"/>
            </a:endParaRPr>
          </a:p>
          <a:p>
            <a:pPr marL="0" indent="0" defTabSz="912813" eaLnBrk="1" hangingPunct="1">
              <a:buNone/>
            </a:pPr>
            <a:endParaRPr lang="en-US" altLang="de-DE" sz="1600" kern="0" dirty="0">
              <a:ea typeface="ＭＳ Ｐゴシック" pitchFamily="34" charset="-128"/>
            </a:endParaRPr>
          </a:p>
          <a:p>
            <a:pPr marL="0" lvl="0" indent="0" defTabSz="912813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ODER		MR</a:t>
            </a:r>
            <a:r>
              <a:rPr lang="en-US" altLang="de-DE" sz="1600" baseline="-250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(y</a:t>
            </a:r>
            <a:r>
              <a:rPr lang="en-US" altLang="de-DE" sz="1600" baseline="-250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alt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= MR</a:t>
            </a:r>
            <a:r>
              <a:rPr lang="en-US" altLang="de-DE" sz="1600" baseline="-250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lang="en-US" alt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(y</a:t>
            </a:r>
            <a:r>
              <a:rPr lang="en-US" altLang="de-DE" sz="1600" baseline="-250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lang="en-US" alt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</a:t>
            </a:r>
            <a:r>
              <a:rPr lang="en-US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= MC(y</a:t>
            </a:r>
            <a:r>
              <a:rPr lang="en-US" altLang="de-DE" sz="1600" baseline="-250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+ y</a:t>
            </a:r>
            <a:r>
              <a:rPr lang="en-US" altLang="de-DE" sz="1600" baseline="-250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lang="en-US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  <a:endParaRPr lang="en-US" altLang="de-DE" sz="1600" kern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0" indent="0" defTabSz="912813" eaLnBrk="1" hangingPunct="1">
              <a:buNone/>
            </a:pPr>
            <a:endParaRPr lang="en-US" altLang="de-DE" sz="1600" kern="0" dirty="0" smtClean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0" lvl="0" indent="0" defTabSz="912813" eaLnBrk="1" hangingPunct="1">
              <a:buNone/>
            </a:pPr>
            <a:r>
              <a:rPr lang="en-US" altLang="de-DE" sz="1600" kern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BZW.                                                              = MC</a:t>
            </a:r>
            <a:r>
              <a:rPr lang="en-US" altLang="de-DE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(y</a:t>
            </a:r>
            <a:r>
              <a:rPr lang="en-US" altLang="de-DE" sz="16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de-DE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y</a:t>
            </a:r>
            <a:r>
              <a:rPr lang="en-US" altLang="de-DE" sz="16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de-DE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de-DE" sz="1600" kern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0" indent="0" defTabSz="912813" eaLnBrk="1" hangingPunct="1">
              <a:buNone/>
            </a:pPr>
            <a:endParaRPr lang="en-US" altLang="de-DE" sz="1600" kern="0" dirty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0" indent="0" defTabSz="912813" eaLnBrk="1" hangingPunct="1">
              <a:buNone/>
            </a:pPr>
            <a:r>
              <a:rPr lang="en-US" altLang="de-DE" sz="1600" kern="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DER PREIS IST HÖHER AM MARKT MIT DER WENIGER ELASTISCHEN NACHFRAGE.</a:t>
            </a:r>
          </a:p>
        </p:txBody>
      </p:sp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1129721"/>
              </p:ext>
            </p:extLst>
          </p:nvPr>
        </p:nvGraphicFramePr>
        <p:xfrm>
          <a:off x="2181497" y="2455817"/>
          <a:ext cx="5081452" cy="252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3" name="Formel" r:id="rId3" imgW="6962708" imgH="400010" progId="Equation.3">
                  <p:embed/>
                </p:oleObj>
              </mc:Choice>
              <mc:Fallback>
                <p:oleObj name="Formel" r:id="rId3" imgW="6962708" imgH="40001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1497" y="2455817"/>
                        <a:ext cx="5081452" cy="2527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0733326"/>
              </p:ext>
            </p:extLst>
          </p:nvPr>
        </p:nvGraphicFramePr>
        <p:xfrm>
          <a:off x="1881051" y="3225581"/>
          <a:ext cx="5677353" cy="562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" name="Formel" r:id="rId5" imgW="7343887" imgH="895363" progId="Equation.3">
                  <p:embed/>
                </p:oleObj>
              </mc:Choice>
              <mc:Fallback>
                <p:oleObj name="Formel" r:id="rId5" imgW="7343887" imgH="895363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1051" y="3225581"/>
                        <a:ext cx="5677353" cy="5626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5928415"/>
              </p:ext>
            </p:extLst>
          </p:nvPr>
        </p:nvGraphicFramePr>
        <p:xfrm>
          <a:off x="2024742" y="4428309"/>
          <a:ext cx="2794079" cy="496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" name="Formel" r:id="rId7" imgW="4943497" imgH="971709" progId="Equation.3">
                  <p:embed/>
                </p:oleObj>
              </mc:Choice>
              <mc:Fallback>
                <p:oleObj name="Formel" r:id="rId7" imgW="4943497" imgH="971709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4742" y="4428309"/>
                        <a:ext cx="2794079" cy="4963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044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9829" y="715771"/>
            <a:ext cx="8695857" cy="370907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PREISDISKRIMINIERUNG DRITTEN GRADES </a:t>
            </a:r>
            <a:r>
              <a:rPr lang="de-DE" dirty="0" smtClean="0">
                <a:solidFill>
                  <a:srgbClr val="000000"/>
                </a:solidFill>
              </a:rPr>
              <a:t>– GRAFISCH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92696"/>
            <a:ext cx="8697417" cy="5008080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57325" y="1476375"/>
            <a:ext cx="0" cy="32385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57325" y="4714875"/>
            <a:ext cx="29289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148263" y="1476375"/>
            <a:ext cx="0" cy="32385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148263" y="4714875"/>
            <a:ext cx="292893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1455738" y="2303463"/>
            <a:ext cx="2568575" cy="24098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1455738" y="2317750"/>
            <a:ext cx="1616075" cy="3001963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 flipH="1">
            <a:off x="1455738" y="3182938"/>
            <a:ext cx="9239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V="1">
            <a:off x="2379663" y="3168650"/>
            <a:ext cx="0" cy="15446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1455738" y="4106863"/>
            <a:ext cx="2411412" cy="0"/>
          </a:xfrm>
          <a:prstGeom prst="line">
            <a:avLst/>
          </a:prstGeom>
          <a:noFill/>
          <a:ln w="25400">
            <a:solidFill>
              <a:srgbClr val="00CC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44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auto">
          <a:xfrm>
            <a:off x="5149850" y="2663825"/>
            <a:ext cx="1385888" cy="2049463"/>
          </a:xfrm>
          <a:prstGeom prst="line">
            <a:avLst/>
          </a:prstGeom>
          <a:noFill/>
          <a:ln w="25400">
            <a:solidFill>
              <a:srgbClr val="00CC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44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5164138" y="2678113"/>
            <a:ext cx="881062" cy="2641600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>
            <a:off x="5143500" y="4106863"/>
            <a:ext cx="1565275" cy="0"/>
          </a:xfrm>
          <a:prstGeom prst="line">
            <a:avLst/>
          </a:prstGeom>
          <a:noFill/>
          <a:ln w="25400">
            <a:solidFill>
              <a:srgbClr val="00CC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44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1363663" y="3097213"/>
            <a:ext cx="158750" cy="158750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2306638" y="4021138"/>
            <a:ext cx="158750" cy="158750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2305050" y="4627563"/>
            <a:ext cx="158750" cy="158750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>
            <a:off x="5076825" y="3300413"/>
            <a:ext cx="158750" cy="158750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2" name="Oval 18"/>
          <p:cNvSpPr>
            <a:spLocks noChangeArrowheads="1"/>
          </p:cNvSpPr>
          <p:nvPr/>
        </p:nvSpPr>
        <p:spPr bwMode="auto">
          <a:xfrm>
            <a:off x="5534025" y="4006850"/>
            <a:ext cx="158750" cy="158750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5551488" y="4627563"/>
            <a:ext cx="158750" cy="158750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4" name="Line 14"/>
          <p:cNvSpPr>
            <a:spLocks noChangeShapeType="1"/>
          </p:cNvSpPr>
          <p:nvPr/>
        </p:nvSpPr>
        <p:spPr bwMode="auto">
          <a:xfrm flipV="1">
            <a:off x="5626100" y="3400425"/>
            <a:ext cx="0" cy="13128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" name="Line 16"/>
          <p:cNvSpPr>
            <a:spLocks noChangeShapeType="1"/>
          </p:cNvSpPr>
          <p:nvPr/>
        </p:nvSpPr>
        <p:spPr bwMode="auto">
          <a:xfrm flipH="1">
            <a:off x="5149850" y="3386138"/>
            <a:ext cx="4762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4164013" y="4705350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1</a:t>
            </a: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2172528" y="4708525"/>
            <a:ext cx="45525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*</a:t>
            </a:r>
          </a:p>
        </p:txBody>
      </p:sp>
      <p:sp>
        <p:nvSpPr>
          <p:cNvPr id="28" name="Rectangle 28"/>
          <p:cNvSpPr>
            <a:spLocks noChangeArrowheads="1"/>
          </p:cNvSpPr>
          <p:nvPr/>
        </p:nvSpPr>
        <p:spPr bwMode="auto">
          <a:xfrm>
            <a:off x="5465780" y="4705091"/>
            <a:ext cx="45525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*</a:t>
            </a: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7864475" y="4705350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</a:t>
            </a: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>
            <a:off x="6689725" y="3881438"/>
            <a:ext cx="50494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MC</a:t>
            </a:r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3832225" y="3881438"/>
            <a:ext cx="50494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MC</a:t>
            </a:r>
          </a:p>
        </p:txBody>
      </p:sp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649551" y="2999052"/>
            <a:ext cx="79348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(y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*)</a:t>
            </a:r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4173826" y="3194801"/>
            <a:ext cx="79348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(y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*)</a:t>
            </a:r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1996483" y="2387748"/>
            <a:ext cx="71333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(y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36" name="Rectangle 34"/>
          <p:cNvSpPr>
            <a:spLocks noChangeArrowheads="1"/>
          </p:cNvSpPr>
          <p:nvPr/>
        </p:nvSpPr>
        <p:spPr bwMode="auto">
          <a:xfrm>
            <a:off x="5395843" y="2754589"/>
            <a:ext cx="71333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(y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37" name="Rectangle 23"/>
          <p:cNvSpPr>
            <a:spLocks noChangeArrowheads="1"/>
          </p:cNvSpPr>
          <p:nvPr/>
        </p:nvSpPr>
        <p:spPr bwMode="auto">
          <a:xfrm>
            <a:off x="2781300" y="5295900"/>
            <a:ext cx="90730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MR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(y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5738813" y="5295900"/>
            <a:ext cx="90730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MR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(y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39" name="Rectangle 35"/>
          <p:cNvSpPr>
            <a:spLocks noChangeArrowheads="1"/>
          </p:cNvSpPr>
          <p:nvPr/>
        </p:nvSpPr>
        <p:spPr bwMode="auto">
          <a:xfrm>
            <a:off x="2134090" y="1495374"/>
            <a:ext cx="109645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MARKT 1</a:t>
            </a:r>
          </a:p>
        </p:txBody>
      </p:sp>
      <p:sp>
        <p:nvSpPr>
          <p:cNvPr id="40" name="Rectangle 36"/>
          <p:cNvSpPr>
            <a:spLocks noChangeArrowheads="1"/>
          </p:cNvSpPr>
          <p:nvPr/>
        </p:nvSpPr>
        <p:spPr bwMode="auto">
          <a:xfrm>
            <a:off x="5626100" y="1474130"/>
            <a:ext cx="109645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MARKT 2</a:t>
            </a:r>
          </a:p>
        </p:txBody>
      </p:sp>
    </p:spTree>
    <p:extLst>
      <p:ext uri="{BB962C8B-B14F-4D97-AF65-F5344CB8AC3E}">
        <p14:creationId xmlns:p14="http://schemas.microsoft.com/office/powerpoint/2010/main" val="373094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7014" y="1142389"/>
            <a:ext cx="8695857" cy="331151"/>
          </a:xfrm>
        </p:spPr>
        <p:txBody>
          <a:bodyPr/>
          <a:lstStyle/>
          <a:p>
            <a:r>
              <a:rPr lang="de-DE" dirty="0" smtClean="0"/>
              <a:t>ZWEIGETEILTE PREISE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828800"/>
            <a:ext cx="8697417" cy="4371976"/>
          </a:xfrm>
        </p:spPr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 UNTERNEHMER BETREIBT EINEN VERGNÜGUNGSPARK, Z. b. LEGOLAND, UND ÜBERLEGT DIE PREISGESTALTUNG, UM SEINEN GEWINN ZU MAXIMIEREN.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SOLL ER NUR EINEN PAUSCHALEINTRITT VERLANGEN ODER NUR EINZELPREISE FÜR JEDE ATTRAKTION IN SEINEM PARK VERLANGEN ODER EINEN EINTRITTSPREIS UND GESONDERTE PREISE FÜR DIE EINZELNEN ATTRAKTIONEN?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 WENN ER EINEN EINTRITT VERLANGT, WIE HOCH SOLL ER DIESEN FESTSETZEN?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 STELLT SICH HERAUS, DASS DIE FESTSETZUNG EINES EINTRITTSPREISES IN HÖHE DER KONSUMENTENRENTE PLUS GESONDERTE PREISE FÜR JEDE ATTRAKTION IN HÖHE DER GRENZKOSTEN SEINEN GEWINN MAXIMIEREN WIRD.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208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2391" y="901827"/>
            <a:ext cx="8695857" cy="344403"/>
          </a:xfrm>
        </p:spPr>
        <p:txBody>
          <a:bodyPr/>
          <a:lstStyle/>
          <a:p>
            <a:r>
              <a:rPr lang="de-DE" dirty="0" smtClean="0"/>
              <a:t>ZWEIGETEILTE PREISE –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976438" y="1762125"/>
            <a:ext cx="0" cy="31194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976438" y="4881563"/>
            <a:ext cx="388143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974850" y="2360613"/>
            <a:ext cx="3275013" cy="25114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 flipV="1">
            <a:off x="1974850" y="3548063"/>
            <a:ext cx="3525838" cy="646112"/>
          </a:xfrm>
          <a:prstGeom prst="line">
            <a:avLst/>
          </a:prstGeom>
          <a:noFill/>
          <a:ln w="25400">
            <a:solidFill>
              <a:srgbClr val="00CC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44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3887788" y="3836988"/>
            <a:ext cx="0" cy="1049337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AutoShape 22"/>
          <p:cNvSpPr>
            <a:spLocks noChangeArrowheads="1"/>
          </p:cNvSpPr>
          <p:nvPr/>
        </p:nvSpPr>
        <p:spPr bwMode="auto">
          <a:xfrm>
            <a:off x="1979613" y="2376488"/>
            <a:ext cx="1928812" cy="1460500"/>
          </a:xfrm>
          <a:prstGeom prst="rtTriangl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AutoShape 23"/>
          <p:cNvSpPr>
            <a:spLocks noChangeArrowheads="1"/>
          </p:cNvSpPr>
          <p:nvPr/>
        </p:nvSpPr>
        <p:spPr bwMode="auto">
          <a:xfrm rot="5400000">
            <a:off x="2789238" y="3032125"/>
            <a:ext cx="346075" cy="1946275"/>
          </a:xfrm>
          <a:prstGeom prst="rtTriangl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4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2109788" y="3130550"/>
            <a:ext cx="46968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B231E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CS</a:t>
            </a:r>
          </a:p>
        </p:txBody>
      </p:sp>
      <p:sp>
        <p:nvSpPr>
          <p:cNvPr id="16" name="Rectangle 24"/>
          <p:cNvSpPr>
            <a:spLocks noChangeArrowheads="1"/>
          </p:cNvSpPr>
          <p:nvPr/>
        </p:nvSpPr>
        <p:spPr bwMode="auto">
          <a:xfrm>
            <a:off x="2005082" y="3808326"/>
            <a:ext cx="493725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PS</a:t>
            </a: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4303092" y="1608138"/>
            <a:ext cx="4158190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= 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CS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P</a:t>
            </a:r>
            <a:r>
              <a:rPr lang="en-US" altLang="de-DE" sz="1600" kern="0" baseline="-25000" dirty="0" smtClean="0">
                <a:solidFill>
                  <a:srgbClr val="000000"/>
                </a:solidFill>
              </a:rPr>
              <a:t>2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 </a:t>
            </a:r>
            <a:r>
              <a:rPr lang="en-US" altLang="de-DE" sz="1600" kern="0" dirty="0">
                <a:solidFill>
                  <a:srgbClr val="000000"/>
                </a:solidFill>
              </a:rPr>
              <a:t>= 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MC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/>
            </a:r>
            <a:b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PS IST DER GEWINN AUS DEN PREISEN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FÜR EINZELNE ATTRAKTIONEN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5851525" y="4764088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5418138" y="3303588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MC(y)</a:t>
            </a: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2228850" y="2109788"/>
            <a:ext cx="570669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1660661" y="1697185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€</a:t>
            </a:r>
          </a:p>
        </p:txBody>
      </p:sp>
      <p:graphicFrame>
        <p:nvGraphicFramePr>
          <p:cNvPr id="23" name="Inhaltsplatzhalter 2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4590158"/>
              </p:ext>
            </p:extLst>
          </p:nvPr>
        </p:nvGraphicFramePr>
        <p:xfrm>
          <a:off x="931569" y="3668528"/>
          <a:ext cx="1073513" cy="254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7" name="Formel" r:id="rId3" imgW="1771784" imgH="447682" progId="Equation.3">
                  <p:embed/>
                </p:oleObj>
              </mc:Choice>
              <mc:Fallback>
                <p:oleObj name="Formel" r:id="rId3" imgW="1771784" imgH="447682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1569" y="3668528"/>
                        <a:ext cx="1073513" cy="2547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8919504"/>
              </p:ext>
            </p:extLst>
          </p:nvPr>
        </p:nvGraphicFramePr>
        <p:xfrm>
          <a:off x="3737768" y="4901537"/>
          <a:ext cx="319087" cy="23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8" name="Formel" r:id="rId5" imgW="400184" imgH="371336" progId="Equation.3">
                  <p:embed/>
                </p:oleObj>
              </mc:Choice>
              <mc:Fallback>
                <p:oleObj name="Formel" r:id="rId5" imgW="400184" imgH="371336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7768" y="4901537"/>
                        <a:ext cx="319087" cy="23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9123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Monopolistische konkurrenz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spc="0" dirty="0" smtClean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Zwei </a:t>
            </a:r>
            <a:r>
              <a:rPr lang="de-DE" sz="1600" b="0" spc="0" dirty="0" smtClean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entscheidende merkmale: </a:t>
            </a:r>
          </a:p>
          <a:p>
            <a:r>
              <a:rPr lang="de-DE" sz="1600" b="0" spc="0" dirty="0" smtClean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PRODUKTDIFFERENZIERUNG gibt jeder unternehmung einen 	monopolistischen spielraum, d. h. bei einer preiserhöhung 	verliert sie nicht alle käufer. </a:t>
            </a:r>
          </a:p>
          <a:p>
            <a:r>
              <a:rPr lang="de-DE" sz="1600" b="0" spc="0" dirty="0" smtClean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Freier marktzugang als unterscheidungsmerkmal zum reinen 	monopol. </a:t>
            </a:r>
          </a:p>
          <a:p>
            <a:r>
              <a:rPr lang="de-DE" sz="1600" b="0" spc="0" dirty="0" smtClean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Zusätzlich: MEHRERE ANBIETER </a:t>
            </a:r>
          </a:p>
          <a:p>
            <a:r>
              <a:rPr lang="de-DE" sz="1600" b="0" spc="0" dirty="0" smtClean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KURZFRISTIG ERZIELEN UNTERNEHMUNGEN GEWINNE, ATTRAHIEREN DADURCH KONKURRENTEN, WODURCH DIE GEWINNE LANGFRISTIG GEGEN NULL GEHEN.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711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618</Words>
  <Application>Microsoft Office PowerPoint</Application>
  <PresentationFormat>A4-Papier (210x297 mm)</PresentationFormat>
  <Paragraphs>150</Paragraphs>
  <Slides>13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1" baseType="lpstr">
      <vt:lpstr>Times New Roman</vt:lpstr>
      <vt:lpstr>Monotype Sorts</vt:lpstr>
      <vt:lpstr>Symbol</vt:lpstr>
      <vt:lpstr>Arial</vt:lpstr>
      <vt:lpstr>Wingdings 3</vt:lpstr>
      <vt:lpstr>ＭＳ Ｐゴシック</vt:lpstr>
      <vt:lpstr>2015_deGruyter_ppt_screen_template_Arial</vt:lpstr>
      <vt:lpstr>Formel</vt:lpstr>
      <vt:lpstr>26. Kapitel</vt:lpstr>
      <vt:lpstr>Arten der preisdiskriminierung</vt:lpstr>
      <vt:lpstr>Preisdiskriminierung ersten grades (1)</vt:lpstr>
      <vt:lpstr>Preisdiskriminierung ersten grades (2)</vt:lpstr>
      <vt:lpstr>PREISDISKRIMINIERUNG DRITTEN GRADES – ALGEBRAISCH </vt:lpstr>
      <vt:lpstr>PREISDISKRIMINIERUNG DRITTEN GRADES – GRAFISCH </vt:lpstr>
      <vt:lpstr>ZWEIGETEILTE PREISE </vt:lpstr>
      <vt:lpstr>ZWEIGETEILTE PREISE – GRAFISCH </vt:lpstr>
      <vt:lpstr>Monopolistische konkurrenz </vt:lpstr>
      <vt:lpstr>MONOPOLISTISCHE KONKURRENZ – LANGFRISTIGES ERGEBNIS</vt:lpstr>
      <vt:lpstr>RÄUMLICHE DIFFERENZIERUNG</vt:lpstr>
      <vt:lpstr>RÄUMLICHE DIFFERENZIERUNG – ZWEI VERKÄUFER </vt:lpstr>
      <vt:lpstr>RÄUMLICHE DIFFERENZIERUNG – MEHR ALS ZWEI VERKÄUFER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2016-08-17T10:01:14Z</dcterms:modified>
</cp:coreProperties>
</file>